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Oswald"/>
      <p:regular r:id="rId49"/>
      <p:bold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ABA0E1-256B-4CFF-95FD-EB37D816DBEA}">
  <a:tblStyle styleId="{DAABA0E1-256B-4CFF-95FD-EB37D816D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regular.fntdata"/><Relationship Id="rId50" Type="http://schemas.openxmlformats.org/officeDocument/2006/relationships/font" Target="fonts/Oswald-bold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504650e46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504650e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504650e46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504650e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504650e46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504650e4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504650e46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504650e4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504650e46_0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504650e4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504650e46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504650e4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504650e46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504650e4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504650e46_3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504650e4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504650e46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504650e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504650e46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504650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504650e46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504650e4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504650e46_3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504650e46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3ca70af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3ca70a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504650e46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504650e4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03ca70af3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03ca70af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504650e46_3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504650e4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504650e46_3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504650e46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504650e46_3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504650e46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504651b0b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504651b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504650e46_3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504650e46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504650e46_3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504650e46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504650e46_3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504650e4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504650e46_3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504650e46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0504650e46_3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0504650e46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3ca70af3e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03ca70af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03ca70af3e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03ca70af3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3ca70af3e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03ca70af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504651b0b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504651b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504650e46_3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0504650e46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504650e46_3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504650e46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04650e46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04650e4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04651b0b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04651b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0504650e46_3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0504650e4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504650e46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504650e4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504650e46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504650e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04650e4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04650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504650e46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504650e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04650e46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504650e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504650e46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0504650e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tuannguyenvananh/pokemon-dataset-with-team-combat?select=pokemon.csv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Práctica 2: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0" y="4193000"/>
            <a:ext cx="503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David San José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Mario Uceda 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Ignacio Gil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Teodora Nikolaeva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22"/>
          <p:cNvSpPr txBox="1"/>
          <p:nvPr/>
        </p:nvSpPr>
        <p:spPr>
          <a:xfrm>
            <a:off x="443250" y="4743300"/>
            <a:ext cx="82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https://www.kaggle.com/tuannguyenvananh/pokemon-dataset-with-team-combat?select=pokemon.csv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0" name="Google Shape;570;p22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DATOS</a:t>
            </a:r>
            <a:endParaRPr sz="2400"/>
          </a:p>
        </p:txBody>
      </p:sp>
      <p:pic>
        <p:nvPicPr>
          <p:cNvPr id="571" name="Google Shape;5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0" y="3622000"/>
            <a:ext cx="4431550" cy="7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2"/>
          <p:cNvSpPr txBox="1"/>
          <p:nvPr/>
        </p:nvSpPr>
        <p:spPr>
          <a:xfrm>
            <a:off x="355750" y="1595725"/>
            <a:ext cx="15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POKEMON.CSV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73" name="Google Shape;573;p22"/>
          <p:cNvSpPr txBox="1"/>
          <p:nvPr/>
        </p:nvSpPr>
        <p:spPr>
          <a:xfrm>
            <a:off x="382000" y="3121375"/>
            <a:ext cx="15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COMBATS</a:t>
            </a: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.CSV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74" name="Google Shape;574;p22"/>
          <p:cNvSpPr txBox="1"/>
          <p:nvPr/>
        </p:nvSpPr>
        <p:spPr>
          <a:xfrm>
            <a:off x="3314500" y="1595725"/>
            <a:ext cx="15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800 columnas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75" name="Google Shape;575;p22"/>
          <p:cNvSpPr txBox="1"/>
          <p:nvPr/>
        </p:nvSpPr>
        <p:spPr>
          <a:xfrm>
            <a:off x="2965650" y="3121375"/>
            <a:ext cx="19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50 000</a:t>
            </a: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columnas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76" name="Google Shape;5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50" y="2096342"/>
            <a:ext cx="4431550" cy="98612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2"/>
          <p:cNvSpPr txBox="1"/>
          <p:nvPr/>
        </p:nvSpPr>
        <p:spPr>
          <a:xfrm>
            <a:off x="5080150" y="2048400"/>
            <a:ext cx="38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#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= id del pokemon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Name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= nombre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Type 1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y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Type 2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= Tipos del Pokemon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Resto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= Estadísticas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8" name="Google Shape;578;p22"/>
          <p:cNvSpPr txBox="1"/>
          <p:nvPr/>
        </p:nvSpPr>
        <p:spPr>
          <a:xfrm>
            <a:off x="5080150" y="3454938"/>
            <a:ext cx="387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First_pokemon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= Id del primer Pokemon en el combate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Second_pokemon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= Id del segundo Pokemon en el combate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Winner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= Id del Pokemon ganador del combate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23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LIMPIEZA Y PROCESADO</a:t>
            </a:r>
            <a:endParaRPr sz="2400"/>
          </a:p>
        </p:txBody>
      </p:sp>
      <p:pic>
        <p:nvPicPr>
          <p:cNvPr id="585" name="Google Shape;5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0" y="1684675"/>
            <a:ext cx="4816450" cy="15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3"/>
          <p:cNvSpPr txBox="1"/>
          <p:nvPr/>
        </p:nvSpPr>
        <p:spPr>
          <a:xfrm>
            <a:off x="128800" y="1230975"/>
            <a:ext cx="15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POKEMON.CSV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87" name="Google Shape;587;p23"/>
          <p:cNvSpPr txBox="1"/>
          <p:nvPr/>
        </p:nvSpPr>
        <p:spPr>
          <a:xfrm>
            <a:off x="5406875" y="1663213"/>
            <a:ext cx="323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 Pokemon tienen uno o dos tipos, nosotros los separamos en distintas columnas con valores booleanos para que sean más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fáciles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de manejar.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8" name="Google Shape;588;p23"/>
          <p:cNvPicPr preferRelativeResize="0"/>
          <p:nvPr/>
        </p:nvPicPr>
        <p:blipFill rotWithShape="1">
          <a:blip r:embed="rId4">
            <a:alphaModFix/>
          </a:blip>
          <a:srcRect b="39929" l="0" r="0" t="0"/>
          <a:stretch/>
        </p:blipFill>
        <p:spPr>
          <a:xfrm>
            <a:off x="128800" y="4169526"/>
            <a:ext cx="8748597" cy="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3"/>
          <p:cNvPicPr preferRelativeResize="0"/>
          <p:nvPr/>
        </p:nvPicPr>
        <p:blipFill rotWithShape="1">
          <a:blip r:embed="rId5">
            <a:alphaModFix/>
          </a:blip>
          <a:srcRect b="34490" l="0" r="0" t="0"/>
          <a:stretch/>
        </p:blipFill>
        <p:spPr>
          <a:xfrm>
            <a:off x="128800" y="3364850"/>
            <a:ext cx="5223224" cy="7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24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LIMPIEZA Y PROCESADO</a:t>
            </a:r>
            <a:endParaRPr sz="2400"/>
          </a:p>
        </p:txBody>
      </p:sp>
      <p:pic>
        <p:nvPicPr>
          <p:cNvPr id="596" name="Google Shape;5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713"/>
            <a:ext cx="8839201" cy="11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4"/>
          <p:cNvSpPr txBox="1"/>
          <p:nvPr/>
        </p:nvSpPr>
        <p:spPr>
          <a:xfrm>
            <a:off x="152400" y="2675250"/>
            <a:ext cx="15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COMBATS.CSV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98" name="Google Shape;5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973" y="2556525"/>
            <a:ext cx="1900827" cy="2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4"/>
          <p:cNvSpPr txBox="1"/>
          <p:nvPr/>
        </p:nvSpPr>
        <p:spPr>
          <a:xfrm>
            <a:off x="152400" y="3103825"/>
            <a:ext cx="48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Cambiamos los nombres de las columnas y los datos que almacena la columna del ganador. De esta manera pasamos de tener una columna con el id del ganador a una columna con un booleano que indica si el ganador es el primer pokemon. Esto hace más sencillo el tratar los datos más adelante.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25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LIMPIEZA Y PROCESADO</a:t>
            </a:r>
            <a:endParaRPr sz="2400"/>
          </a:p>
        </p:txBody>
      </p:sp>
      <p:pic>
        <p:nvPicPr>
          <p:cNvPr id="606" name="Google Shape;6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5" y="1273850"/>
            <a:ext cx="4344050" cy="17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5"/>
          <p:cNvSpPr txBox="1"/>
          <p:nvPr/>
        </p:nvSpPr>
        <p:spPr>
          <a:xfrm>
            <a:off x="231150" y="3558825"/>
            <a:ext cx="16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MERGE DE POKEMON Y COMBATS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08" name="Google Shape;608;p25"/>
          <p:cNvPicPr preferRelativeResize="0"/>
          <p:nvPr/>
        </p:nvPicPr>
        <p:blipFill rotWithShape="1">
          <a:blip r:embed="rId4">
            <a:alphaModFix/>
          </a:blip>
          <a:srcRect b="17341" l="0" r="16036" t="0"/>
          <a:stretch/>
        </p:blipFill>
        <p:spPr>
          <a:xfrm>
            <a:off x="2078850" y="3031525"/>
            <a:ext cx="7073251" cy="214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5"/>
          <p:cNvSpPr txBox="1"/>
          <p:nvPr/>
        </p:nvSpPr>
        <p:spPr>
          <a:xfrm>
            <a:off x="4723875" y="1355825"/>
            <a:ext cx="387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Después de preparar los dos data frames, los juntamos según los ids, de manera que ahora cada fila es un combate entre dos pokemon, que a la vez contiene los datos de cada uno de ellos. Dato_x para el primer pokemon, y Dato_y para el segundo.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26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NORMALIZACIÓN</a:t>
            </a:r>
            <a:endParaRPr sz="2400"/>
          </a:p>
        </p:txBody>
      </p:sp>
      <p:sp>
        <p:nvSpPr>
          <p:cNvPr id="616" name="Google Shape;616;p26"/>
          <p:cNvSpPr txBox="1"/>
          <p:nvPr/>
        </p:nvSpPr>
        <p:spPr>
          <a:xfrm>
            <a:off x="455125" y="1495775"/>
            <a:ext cx="560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 en todos los casos se normaliza, pero en los que sí se ha hecho, se ha utilizado la librería sklearn y el paquete preprocessing.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Antes de normalizar se eliminan las columnas de tipo texto que no aportan nada al modelo.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7" name="Google Shape;6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2921200"/>
            <a:ext cx="82486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27"/>
          <p:cNvSpPr txBox="1"/>
          <p:nvPr/>
        </p:nvSpPr>
        <p:spPr>
          <a:xfrm>
            <a:off x="516375" y="1688725"/>
            <a:ext cx="560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 han entrenado 8 algoritmos, y se ha usado una validación (leave one out). Se explican en el próximo apartado.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Dependiendo del caso, se separa el conjunto de datos en dos: uno para entrenar y otro para testear.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4" name="Google Shape;624;p27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ENTRENAMIENTO DE LOS ALGORITMOS</a:t>
            </a:r>
            <a:endParaRPr sz="2400"/>
          </a:p>
        </p:txBody>
      </p:sp>
      <p:pic>
        <p:nvPicPr>
          <p:cNvPr id="625" name="Google Shape;6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25" y="2735413"/>
            <a:ext cx="3642325" cy="7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7"/>
          <p:cNvSpPr txBox="1"/>
          <p:nvPr/>
        </p:nvSpPr>
        <p:spPr>
          <a:xfrm>
            <a:off x="516375" y="3557325"/>
            <a:ext cx="560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En algunos algoritmos, debido a su lentitud, se ha necesitado dividir el trabajo entre los diferentes cores del ordenador.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7" name="Google Shape;6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25" y="4240450"/>
            <a:ext cx="4986301" cy="79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650" y="2097375"/>
            <a:ext cx="2715826" cy="2504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28"/>
          <p:cNvSpPr txBox="1"/>
          <p:nvPr/>
        </p:nvSpPr>
        <p:spPr>
          <a:xfrm>
            <a:off x="516375" y="1688725"/>
            <a:ext cx="677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 han analizado los datos para: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Ver la correlación entre las diferentes estadísticas o columnas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Predecir entre dos Pokemon cuál gana el combate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Comprobar la relación entre el peso y el tamaño de un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Pokémon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con su velocidad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COMPROBACIÓN DE LOS RESULTADOS</a:t>
            </a:r>
            <a:endParaRPr sz="2400"/>
          </a:p>
        </p:txBody>
      </p:sp>
      <p:sp>
        <p:nvSpPr>
          <p:cNvPr id="636" name="Google Shape;636;p28"/>
          <p:cNvSpPr txBox="1"/>
          <p:nvPr/>
        </p:nvSpPr>
        <p:spPr>
          <a:xfrm>
            <a:off x="516375" y="3166225"/>
            <a:ext cx="67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Para la comprobación de los resultados se ha comparado el valor obtenido mediante las predicciones con los algoritmos con el valor real de los datasets, y también, en algunos casos se ha usado como método de validación el algoritmo Leave one out.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37" name="Google Shape;6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25" y="4253600"/>
            <a:ext cx="21431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29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COMPROBACIÓN DE LOS RESULTADOS</a:t>
            </a:r>
            <a:endParaRPr sz="2400"/>
          </a:p>
        </p:txBody>
      </p:sp>
      <p:sp>
        <p:nvSpPr>
          <p:cNvPr id="644" name="Google Shape;644;p29"/>
          <p:cNvSpPr txBox="1"/>
          <p:nvPr/>
        </p:nvSpPr>
        <p:spPr>
          <a:xfrm>
            <a:off x="510250" y="1439475"/>
            <a:ext cx="67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5" name="Google Shape;645;p29"/>
          <p:cNvSpPr txBox="1"/>
          <p:nvPr/>
        </p:nvSpPr>
        <p:spPr>
          <a:xfrm>
            <a:off x="446550" y="1439475"/>
            <a:ext cx="16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Leave One Out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46" name="Google Shape;646;p29"/>
          <p:cNvSpPr txBox="1"/>
          <p:nvPr/>
        </p:nvSpPr>
        <p:spPr>
          <a:xfrm>
            <a:off x="6782200" y="1729525"/>
            <a:ext cx="2247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</a:t>
            </a:r>
            <a:r>
              <a:rPr lang="en"/>
              <a:t> proceso que se repite tantas veces como observaciones haya disponibles, excluyendo en cada iteración una observación distinta, ajustando el modelo con el resto y calculando el error con dicha observación. Finalmente, se calcula el promedio de todos los errores.</a:t>
            </a:r>
            <a:endParaRPr>
              <a:solidFill>
                <a:srgbClr val="33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7" name="Google Shape;6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99" y="1839675"/>
            <a:ext cx="5875850" cy="3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0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y librerías</a:t>
            </a:r>
            <a:endParaRPr/>
          </a:p>
        </p:txBody>
      </p:sp>
      <p:sp>
        <p:nvSpPr>
          <p:cNvPr id="653" name="Google Shape;653;p30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utilizamos?</a:t>
            </a:r>
            <a:endParaRPr/>
          </a:p>
        </p:txBody>
      </p:sp>
      <p:sp>
        <p:nvSpPr>
          <p:cNvPr id="654" name="Google Shape;654;p30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655" name="Google Shape;655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2799" y="2957525"/>
            <a:ext cx="1391626" cy="19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1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Librerías </a:t>
            </a:r>
            <a:r>
              <a:rPr lang="en"/>
              <a:t>utilizadas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2" name="Google Shape;662;p31"/>
          <p:cNvSpPr txBox="1"/>
          <p:nvPr>
            <p:ph idx="1" type="body"/>
          </p:nvPr>
        </p:nvSpPr>
        <p:spPr>
          <a:xfrm>
            <a:off x="1922850" y="1111650"/>
            <a:ext cx="52983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Herramientas para aprendizaje automático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Manipulación y análisis de datos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Representación de datos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Matplot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Joblib</a:t>
            </a:r>
            <a:endParaRPr/>
          </a:p>
        </p:txBody>
      </p:sp>
      <p:sp>
        <p:nvSpPr>
          <p:cNvPr id="663" name="Google Shape;663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4" name="Google Shape;664;p31"/>
          <p:cNvGrpSpPr/>
          <p:nvPr/>
        </p:nvGrpSpPr>
        <p:grpSpPr>
          <a:xfrm>
            <a:off x="1507857" y="3220325"/>
            <a:ext cx="378750" cy="277698"/>
            <a:chOff x="4610450" y="3703750"/>
            <a:chExt cx="453050" cy="332175"/>
          </a:xfrm>
        </p:grpSpPr>
        <p:sp>
          <p:nvSpPr>
            <p:cNvPr id="665" name="Google Shape;665;p31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31"/>
          <p:cNvSpPr/>
          <p:nvPr/>
        </p:nvSpPr>
        <p:spPr>
          <a:xfrm>
            <a:off x="1519580" y="2068305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31"/>
          <p:cNvGrpSpPr/>
          <p:nvPr/>
        </p:nvGrpSpPr>
        <p:grpSpPr>
          <a:xfrm>
            <a:off x="1471593" y="1201873"/>
            <a:ext cx="451252" cy="432860"/>
            <a:chOff x="5241175" y="4959100"/>
            <a:chExt cx="539775" cy="517775"/>
          </a:xfrm>
        </p:grpSpPr>
        <p:sp>
          <p:nvSpPr>
            <p:cNvPr id="669" name="Google Shape;669;p31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>
            <p:ph idx="4294967295" type="ctrTitle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POKÉMON</a:t>
            </a:r>
            <a:endParaRPr sz="9000"/>
          </a:p>
        </p:txBody>
      </p:sp>
      <p:sp>
        <p:nvSpPr>
          <p:cNvPr id="471" name="Google Shape;471;p14"/>
          <p:cNvSpPr txBox="1"/>
          <p:nvPr>
            <p:ph idx="4294967295" type="subTitle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Un juego “para niños” lleno de estadísticas.</a:t>
            </a:r>
            <a:endParaRPr sz="1800"/>
          </a:p>
        </p:txBody>
      </p:sp>
      <p:grpSp>
        <p:nvGrpSpPr>
          <p:cNvPr id="472" name="Google Shape;472;p14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473" name="Google Shape;473;p14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4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476" name="Google Shape;476;p1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4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4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703" y="164650"/>
            <a:ext cx="2040542" cy="204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2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utilizados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80" name="Google Shape;680;p32"/>
          <p:cNvSpPr txBox="1"/>
          <p:nvPr>
            <p:ph idx="1" type="body"/>
          </p:nvPr>
        </p:nvSpPr>
        <p:spPr>
          <a:xfrm>
            <a:off x="1073700" y="1150575"/>
            <a:ext cx="69966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Regresión lineal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Regresión logística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Árbol de clasificación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Random forest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K - Nearest Neighbour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K - Fold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Bayes (</a:t>
            </a:r>
            <a:r>
              <a:rPr lang="en"/>
              <a:t>Bernoulli y modelo Gaussiano)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Support Vector Machine</a:t>
            </a:r>
            <a:endParaRPr/>
          </a:p>
        </p:txBody>
      </p:sp>
      <p:sp>
        <p:nvSpPr>
          <p:cNvPr id="681" name="Google Shape;681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"/>
          <p:cNvSpPr txBox="1"/>
          <p:nvPr>
            <p:ph type="title"/>
          </p:nvPr>
        </p:nvSpPr>
        <p:spPr>
          <a:xfrm>
            <a:off x="1075850" y="1408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 de calor de correlaciones</a:t>
            </a:r>
            <a:endParaRPr/>
          </a:p>
        </p:txBody>
      </p:sp>
      <p:sp>
        <p:nvSpPr>
          <p:cNvPr id="687" name="Google Shape;687;p3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9" name="Google Shape;6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0" y="1349925"/>
            <a:ext cx="8958902" cy="28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5" name="Google Shape;6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171" y="869071"/>
            <a:ext cx="3635925" cy="14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025" y="869075"/>
            <a:ext cx="2185989" cy="34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4"/>
          <p:cNvSpPr txBox="1"/>
          <p:nvPr>
            <p:ph idx="1" type="body"/>
          </p:nvPr>
        </p:nvSpPr>
        <p:spPr>
          <a:xfrm>
            <a:off x="553388" y="2503175"/>
            <a:ext cx="50775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Con este breve </a:t>
            </a:r>
            <a:r>
              <a:rPr lang="en" sz="1500"/>
              <a:t>código</a:t>
            </a:r>
            <a:r>
              <a:rPr lang="en" sz="1500"/>
              <a:t> obtenemos las correlaciones superiores a </a:t>
            </a:r>
            <a:r>
              <a:rPr b="1" lang="en" sz="1500"/>
              <a:t>0,4 </a:t>
            </a:r>
            <a:r>
              <a:rPr lang="en" sz="1500"/>
              <a:t>ordenadas en descenso.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Así podemos tomar aquellas que sean más interesantes.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8" name="Google Shape;698;p34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Correlaciones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704" name="Google Shape;704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0" y="1054800"/>
            <a:ext cx="4108300" cy="14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0" y="2655675"/>
            <a:ext cx="5724449" cy="1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2" name="Google Shape;7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50" y="894625"/>
            <a:ext cx="5245150" cy="32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6"/>
          <p:cNvSpPr txBox="1"/>
          <p:nvPr>
            <p:ph idx="1" type="body"/>
          </p:nvPr>
        </p:nvSpPr>
        <p:spPr>
          <a:xfrm>
            <a:off x="6077768" y="905875"/>
            <a:ext cx="24063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Usar 2 variables no es </a:t>
            </a:r>
            <a:r>
              <a:rPr lang="en" sz="1500"/>
              <a:t>útil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Y menos con correlaciones tan bajas…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4" name="Google Shape;714;p36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pic>
        <p:nvPicPr>
          <p:cNvPr id="715" name="Google Shape;7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100" y="2441150"/>
            <a:ext cx="1801649" cy="18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</a:t>
            </a:r>
            <a:endParaRPr/>
          </a:p>
        </p:txBody>
      </p:sp>
      <p:sp>
        <p:nvSpPr>
          <p:cNvPr id="721" name="Google Shape;721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5" y="1150525"/>
            <a:ext cx="8839200" cy="63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75" y="2132550"/>
            <a:ext cx="3870101" cy="19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7"/>
          <p:cNvSpPr txBox="1"/>
          <p:nvPr>
            <p:ph idx="1" type="body"/>
          </p:nvPr>
        </p:nvSpPr>
        <p:spPr>
          <a:xfrm>
            <a:off x="4542800" y="1980150"/>
            <a:ext cx="37788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Para la regresión logística, se ha querido predecir qué Pokémon ganará en un combate. 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Se han utilizado todos los datos de los dos dataframes, a excepción del nombre de los dos Pokemon y su ID. 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En este caso el algoritmo ha predicho con éxito el 88,7% de los combates.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8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 de clasificación</a:t>
            </a:r>
            <a:endParaRPr/>
          </a:p>
        </p:txBody>
      </p:sp>
      <p:sp>
        <p:nvSpPr>
          <p:cNvPr id="730" name="Google Shape;730;p38"/>
          <p:cNvSpPr txBox="1"/>
          <p:nvPr>
            <p:ph idx="1" type="body"/>
          </p:nvPr>
        </p:nvSpPr>
        <p:spPr>
          <a:xfrm>
            <a:off x="5283725" y="1067825"/>
            <a:ext cx="37788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Para el árbol de clasificación, se ha querido predecir qué Pokemon ganará en un combate. Se han utilizado todos los datos de los dos dataframes, a excepción del nombre de los dos Pokemon y su ID.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También se ha creado un gráfico del árbol generado.</a:t>
            </a:r>
            <a:endParaRPr sz="1700"/>
          </a:p>
        </p:txBody>
      </p:sp>
      <p:sp>
        <p:nvSpPr>
          <p:cNvPr id="731" name="Google Shape;731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1200"/>
            <a:ext cx="5238250" cy="31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475" y="3376900"/>
            <a:ext cx="5544000" cy="1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39"/>
          <p:cNvPicPr preferRelativeResize="0"/>
          <p:nvPr/>
        </p:nvPicPr>
        <p:blipFill rotWithShape="1">
          <a:blip r:embed="rId3">
            <a:alphaModFix/>
          </a:blip>
          <a:srcRect b="1409" l="0" r="0" t="1399"/>
          <a:stretch/>
        </p:blipFill>
        <p:spPr>
          <a:xfrm>
            <a:off x="1637250" y="617200"/>
            <a:ext cx="6061952" cy="38406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9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 de clasificación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 de clasificación</a:t>
            </a:r>
            <a:endParaRPr/>
          </a:p>
        </p:txBody>
      </p:sp>
      <p:sp>
        <p:nvSpPr>
          <p:cNvPr id="746" name="Google Shape;746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3">
            <a:alphaModFix/>
          </a:blip>
          <a:srcRect b="0" l="0" r="0" t="20445"/>
          <a:stretch/>
        </p:blipFill>
        <p:spPr>
          <a:xfrm>
            <a:off x="0" y="715800"/>
            <a:ext cx="7818973" cy="32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0"/>
          <p:cNvSpPr txBox="1"/>
          <p:nvPr/>
        </p:nvSpPr>
        <p:spPr>
          <a:xfrm>
            <a:off x="348675" y="1233825"/>
            <a:ext cx="140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X[5] = columna 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X[5] = defensa especial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1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3">
            <a:alphaModFix/>
          </a:blip>
          <a:srcRect b="0" l="877" r="4729" t="0"/>
          <a:stretch/>
        </p:blipFill>
        <p:spPr>
          <a:xfrm>
            <a:off x="0" y="852613"/>
            <a:ext cx="6604326" cy="28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1"/>
          <p:cNvSpPr txBox="1"/>
          <p:nvPr>
            <p:ph idx="1" type="body"/>
          </p:nvPr>
        </p:nvSpPr>
        <p:spPr>
          <a:xfrm>
            <a:off x="6674575" y="852625"/>
            <a:ext cx="23616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Para el Random forest, se han utilizado los mismos datos que para el árbol de clasificación y con el mismo objetivo.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Así, se pueden comparar los resultados de los dos algoritmos: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Árbol: 0.925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Rand Forest: 0.932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489" name="Google Shape;489;p1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490" name="Google Shape;490;p1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91" name="Google Shape;491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8450" y="3210175"/>
            <a:ext cx="1656550" cy="16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Neighbour</a:t>
            </a:r>
            <a:endParaRPr/>
          </a:p>
        </p:txBody>
      </p:sp>
      <p:sp>
        <p:nvSpPr>
          <p:cNvPr id="762" name="Google Shape;762;p42"/>
          <p:cNvSpPr txBox="1"/>
          <p:nvPr>
            <p:ph idx="1" type="body"/>
          </p:nvPr>
        </p:nvSpPr>
        <p:spPr>
          <a:xfrm>
            <a:off x="128900" y="761800"/>
            <a:ext cx="33201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C</a:t>
            </a:r>
            <a:r>
              <a:rPr lang="en" sz="1700"/>
              <a:t>lasifica valores buscando los puntos de datos “más similares” (por cercanía) aprendidos en la etapa de entrenamiento</a:t>
            </a:r>
            <a:endParaRPr sz="1700"/>
          </a:p>
        </p:txBody>
      </p:sp>
      <p:sp>
        <p:nvSpPr>
          <p:cNvPr id="763" name="Google Shape;763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42"/>
          <p:cNvSpPr txBox="1"/>
          <p:nvPr>
            <p:ph idx="1" type="body"/>
          </p:nvPr>
        </p:nvSpPr>
        <p:spPr>
          <a:xfrm>
            <a:off x="5143500" y="761800"/>
            <a:ext cx="36414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Aplicado a </a:t>
            </a:r>
            <a:r>
              <a:rPr lang="en" sz="1700"/>
              <a:t>Pokémon</a:t>
            </a:r>
            <a:r>
              <a:rPr lang="en" sz="1700"/>
              <a:t>, podemos mirar qué Pokemons son más defensivos (físico) comparando con sus demás estadísticas</a:t>
            </a:r>
            <a:endParaRPr sz="1700"/>
          </a:p>
        </p:txBody>
      </p:sp>
      <p:pic>
        <p:nvPicPr>
          <p:cNvPr id="765" name="Google Shape;7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75" y="2164550"/>
            <a:ext cx="3364075" cy="2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988" y="3544063"/>
            <a:ext cx="17145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2"/>
          <p:cNvSpPr txBox="1"/>
          <p:nvPr/>
        </p:nvSpPr>
        <p:spPr>
          <a:xfrm>
            <a:off x="6361200" y="2063863"/>
            <a:ext cx="120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&gt;80</a:t>
            </a:r>
            <a:endParaRPr b="1" sz="2900">
              <a:solidFill>
                <a:srgbClr val="1155C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68" name="Google Shape;768;p42"/>
          <p:cNvPicPr preferRelativeResize="0"/>
          <p:nvPr/>
        </p:nvPicPr>
        <p:blipFill rotWithShape="1">
          <a:blip r:embed="rId5">
            <a:alphaModFix/>
          </a:blip>
          <a:srcRect b="10" l="0" r="6846" t="0"/>
          <a:stretch/>
        </p:blipFill>
        <p:spPr>
          <a:xfrm>
            <a:off x="7567200" y="2220775"/>
            <a:ext cx="766075" cy="3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2"/>
          <p:cNvSpPr txBox="1"/>
          <p:nvPr/>
        </p:nvSpPr>
        <p:spPr>
          <a:xfrm>
            <a:off x="5143500" y="3343638"/>
            <a:ext cx="19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Clasificados correctamente:</a:t>
            </a:r>
            <a:endParaRPr b="1" sz="1600">
              <a:solidFill>
                <a:srgbClr val="3468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K-Fold</a:t>
            </a:r>
            <a:endParaRPr/>
          </a:p>
        </p:txBody>
      </p:sp>
      <p:sp>
        <p:nvSpPr>
          <p:cNvPr id="775" name="Google Shape;775;p43"/>
          <p:cNvSpPr txBox="1"/>
          <p:nvPr>
            <p:ph idx="1" type="body"/>
          </p:nvPr>
        </p:nvSpPr>
        <p:spPr>
          <a:xfrm>
            <a:off x="149025" y="621600"/>
            <a:ext cx="3888300" cy="20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875" y="1604950"/>
            <a:ext cx="3067850" cy="2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300" y="3695625"/>
            <a:ext cx="27241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3"/>
          <p:cNvSpPr txBox="1"/>
          <p:nvPr>
            <p:ph idx="1" type="body"/>
          </p:nvPr>
        </p:nvSpPr>
        <p:spPr>
          <a:xfrm>
            <a:off x="5124275" y="621600"/>
            <a:ext cx="38883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Aplicado a nuestra BBDD, hemos </a:t>
            </a:r>
            <a:r>
              <a:rPr lang="en" sz="1700"/>
              <a:t>hallado</a:t>
            </a:r>
            <a:r>
              <a:rPr lang="en" sz="1700"/>
              <a:t> la relación entre la velocidad de un Pokémon y su respectivo pesos y altura.</a:t>
            </a:r>
            <a:endParaRPr sz="17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Queda demostrado que Pokémon no tiene una relación lógica entre estos 3 datos.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3"/>
          <p:cNvSpPr txBox="1"/>
          <p:nvPr>
            <p:ph idx="1" type="body"/>
          </p:nvPr>
        </p:nvSpPr>
        <p:spPr>
          <a:xfrm>
            <a:off x="149025" y="715800"/>
            <a:ext cx="38883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Divide un conjunto de datos en K, ej: K=5.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Utiliza el primer pliegue en la primera iteración para probar el modelo, y los 4 restantes para entrenarlo.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4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(Bernoulli y modelo Gaussiano)</a:t>
            </a:r>
            <a:endParaRPr/>
          </a:p>
        </p:txBody>
      </p:sp>
      <p:sp>
        <p:nvSpPr>
          <p:cNvPr id="786" name="Google Shape;786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7" name="Google Shape;7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901975"/>
            <a:ext cx="8839200" cy="63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00" y="3114775"/>
            <a:ext cx="2338069" cy="13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4"/>
          <p:cNvSpPr txBox="1"/>
          <p:nvPr>
            <p:ph idx="1" type="body"/>
          </p:nvPr>
        </p:nvSpPr>
        <p:spPr>
          <a:xfrm>
            <a:off x="2810625" y="1655825"/>
            <a:ext cx="60702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Para el modelo de Bayes, se ha querido predecir qué Pokemon ganará en un combate. 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Se han utilizado todos los datos de los dos dataframes, a excepción del nombre de los dos Pokemon y su ID. </a:t>
            </a:r>
            <a:endParaRPr sz="15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En este caso el algoritmo utilizando el modelo de </a:t>
            </a:r>
            <a:r>
              <a:rPr lang="en" sz="1500"/>
              <a:t>Bernoulli</a:t>
            </a:r>
            <a:r>
              <a:rPr lang="en" sz="1500"/>
              <a:t> ha predicho con éxito el 75,4% de los combates, mientras que </a:t>
            </a:r>
            <a:r>
              <a:rPr lang="en" sz="1500"/>
              <a:t>utilizando el modelo Gaussiano lo ha hecho en un 74,1%</a:t>
            </a:r>
            <a:r>
              <a:rPr lang="en" sz="1500"/>
              <a:t>.</a:t>
            </a:r>
            <a:endParaRPr sz="1500"/>
          </a:p>
        </p:txBody>
      </p:sp>
      <p:pic>
        <p:nvPicPr>
          <p:cNvPr id="790" name="Google Shape;7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00" y="1629450"/>
            <a:ext cx="2338075" cy="137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5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796" name="Google Shape;796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5" y="868200"/>
            <a:ext cx="8044649" cy="12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425" y="2179724"/>
            <a:ext cx="587515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804" name="Google Shape;804;p4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0" y="777913"/>
            <a:ext cx="4920775" cy="3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900" y="1504300"/>
            <a:ext cx="3866475" cy="295869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6"/>
          <p:cNvSpPr txBox="1"/>
          <p:nvPr>
            <p:ph idx="1" type="body"/>
          </p:nvPr>
        </p:nvSpPr>
        <p:spPr>
          <a:xfrm>
            <a:off x="5765238" y="838725"/>
            <a:ext cx="24858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/>
              <a:t>89,9% de acierto</a:t>
            </a:r>
            <a:endParaRPr b="1"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3" name="Google Shape;8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50" y="1080138"/>
            <a:ext cx="8839199" cy="183803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7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815" name="Google Shape;815;p47"/>
          <p:cNvSpPr txBox="1"/>
          <p:nvPr>
            <p:ph idx="1" type="body"/>
          </p:nvPr>
        </p:nvSpPr>
        <p:spPr>
          <a:xfrm>
            <a:off x="218425" y="3096586"/>
            <a:ext cx="39204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Si usamos solamente los tipos, el resultado es:</a:t>
            </a:r>
            <a:br>
              <a:rPr lang="en" sz="1500"/>
            </a:br>
            <a:br>
              <a:rPr lang="en" sz="1500"/>
            </a:br>
            <a:r>
              <a:rPr i="1" lang="en" sz="1500"/>
              <a:t>Mucho peor que con los atributos de combate.</a:t>
            </a:r>
            <a:endParaRPr i="1" sz="1500"/>
          </a:p>
        </p:txBody>
      </p:sp>
      <p:pic>
        <p:nvPicPr>
          <p:cNvPr id="816" name="Google Shape;8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875" y="2972650"/>
            <a:ext cx="3007658" cy="12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48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823" name="Google Shape;823;p48"/>
          <p:cNvSpPr txBox="1"/>
          <p:nvPr>
            <p:ph idx="1" type="body"/>
          </p:nvPr>
        </p:nvSpPr>
        <p:spPr>
          <a:xfrm>
            <a:off x="218425" y="3096586"/>
            <a:ext cx="39204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Con ambos, el resultado no mejora</a:t>
            </a:r>
            <a:r>
              <a:rPr lang="en" sz="1500"/>
              <a:t>:</a:t>
            </a:r>
            <a:endParaRPr i="1" sz="1500"/>
          </a:p>
        </p:txBody>
      </p:sp>
      <p:pic>
        <p:nvPicPr>
          <p:cNvPr id="824" name="Google Shape;8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8200"/>
            <a:ext cx="8839200" cy="20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575" y="3054474"/>
            <a:ext cx="34385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9"/>
          <p:cNvSpPr txBox="1"/>
          <p:nvPr>
            <p:ph type="ctrTitle"/>
          </p:nvPr>
        </p:nvSpPr>
        <p:spPr>
          <a:xfrm>
            <a:off x="1636050" y="3031150"/>
            <a:ext cx="588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esperados vs obtenidos</a:t>
            </a:r>
            <a:endParaRPr/>
          </a:p>
        </p:txBody>
      </p:sp>
      <p:sp>
        <p:nvSpPr>
          <p:cNvPr id="831" name="Google Shape;831;p49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¿Funciona?</a:t>
            </a:r>
            <a:endParaRPr/>
          </a:p>
        </p:txBody>
      </p:sp>
      <p:sp>
        <p:nvSpPr>
          <p:cNvPr id="832" name="Google Shape;832;p4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12000">
              <a:solidFill>
                <a:schemeClr val="accent2"/>
              </a:solidFill>
            </a:endParaRPr>
          </a:p>
        </p:txBody>
      </p:sp>
      <p:pic>
        <p:nvPicPr>
          <p:cNvPr id="833" name="Google Shape;8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3091525"/>
            <a:ext cx="2314076" cy="19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0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Esperados</a:t>
            </a:r>
            <a:endParaRPr/>
          </a:p>
        </p:txBody>
      </p:sp>
      <p:sp>
        <p:nvSpPr>
          <p:cNvPr id="839" name="Google Shape;839;p50"/>
          <p:cNvSpPr txBox="1"/>
          <p:nvPr>
            <p:ph idx="1" type="body"/>
          </p:nvPr>
        </p:nvSpPr>
        <p:spPr>
          <a:xfrm>
            <a:off x="1075850" y="12353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Cuando ideamos el proyecto pensamos que existirían </a:t>
            </a:r>
            <a:r>
              <a:rPr lang="en"/>
              <a:t>correlaciones</a:t>
            </a:r>
            <a:r>
              <a:rPr lang="en"/>
              <a:t> entre distintas </a:t>
            </a:r>
            <a:r>
              <a:rPr lang="en"/>
              <a:t>estadísticas y </a:t>
            </a:r>
            <a:r>
              <a:rPr lang="en"/>
              <a:t>que los algoritmos basados en correlaciones </a:t>
            </a:r>
            <a:r>
              <a:rPr lang="en"/>
              <a:t>funcionarían</a:t>
            </a:r>
            <a:r>
              <a:rPr lang="en"/>
              <a:t> mejor que los demás.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 no tener en cuenta los distintos ataques de los pokemons no </a:t>
            </a:r>
            <a:r>
              <a:rPr lang="en"/>
              <a:t>esperábamos</a:t>
            </a:r>
            <a:r>
              <a:rPr lang="en"/>
              <a:t> un gran porcentaje de acierto a la hora de predecir </a:t>
            </a:r>
            <a:r>
              <a:rPr lang="en"/>
              <a:t>quién</a:t>
            </a:r>
            <a:r>
              <a:rPr lang="en"/>
              <a:t> ganará el combate.</a:t>
            </a:r>
            <a:endParaRPr/>
          </a:p>
        </p:txBody>
      </p:sp>
      <p:sp>
        <p:nvSpPr>
          <p:cNvPr id="840" name="Google Shape;840;p5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1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Obtenidos</a:t>
            </a:r>
            <a:endParaRPr/>
          </a:p>
        </p:txBody>
      </p:sp>
      <p:sp>
        <p:nvSpPr>
          <p:cNvPr id="846" name="Google Shape;846;p51"/>
          <p:cNvSpPr txBox="1"/>
          <p:nvPr>
            <p:ph idx="1" type="body"/>
          </p:nvPr>
        </p:nvSpPr>
        <p:spPr>
          <a:xfrm>
            <a:off x="1075850" y="1235375"/>
            <a:ext cx="6996600" cy="22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 realizar el análisis hemos visto que las variables por lo general no tienen ningún tipo de relación entre pares. 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Por el contrario, nos ha sorprendido el alto porcentaje de acierto en algoritmos como la regresión logística, arboles o bayes, </a:t>
            </a:r>
            <a:r>
              <a:rPr lang="en"/>
              <a:t>permitiéndonos</a:t>
            </a:r>
            <a:r>
              <a:rPr lang="en"/>
              <a:t> solo con los datos </a:t>
            </a:r>
            <a:r>
              <a:rPr lang="en"/>
              <a:t>relacionados</a:t>
            </a:r>
            <a:r>
              <a:rPr lang="en"/>
              <a:t> con el combate, entrenar los modelos.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8" name="Google Shape;498;p16"/>
          <p:cNvSpPr txBox="1"/>
          <p:nvPr>
            <p:ph idx="1" type="body"/>
          </p:nvPr>
        </p:nvSpPr>
        <p:spPr>
          <a:xfrm>
            <a:off x="1073700" y="1417725"/>
            <a:ext cx="6996600" cy="21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Selección de modelo de negocio o conjunto de datos de Kaggle.com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Tratamiento de datos con algoritmos de Machine Learning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Representación gráfica de los datos o resultados obtenidos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2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853" name="Google Shape;853;p52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</a:t>
            </a:r>
            <a:endParaRPr/>
          </a:p>
        </p:txBody>
      </p:sp>
      <p:sp>
        <p:nvSpPr>
          <p:cNvPr id="854" name="Google Shape;854;p52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12000">
              <a:solidFill>
                <a:schemeClr val="accent2"/>
              </a:solidFill>
            </a:endParaRPr>
          </a:p>
        </p:txBody>
      </p:sp>
      <p:pic>
        <p:nvPicPr>
          <p:cNvPr id="855" name="Google Shape;8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250" y="2641200"/>
            <a:ext cx="3336425" cy="25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3"/>
          <p:cNvSpPr txBox="1"/>
          <p:nvPr>
            <p:ph type="title"/>
          </p:nvPr>
        </p:nvSpPr>
        <p:spPr>
          <a:xfrm>
            <a:off x="1075850" y="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861" name="Google Shape;861;p53"/>
          <p:cNvSpPr txBox="1"/>
          <p:nvPr>
            <p:ph idx="1" type="body"/>
          </p:nvPr>
        </p:nvSpPr>
        <p:spPr>
          <a:xfrm>
            <a:off x="814675" y="715800"/>
            <a:ext cx="6068100" cy="26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Estamos satisfechos con los resultados obtenidos: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Obtenemos el pokemon ganador de un combate.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Análisis</a:t>
            </a:r>
            <a:r>
              <a:rPr lang="en"/>
              <a:t> de las variables más </a:t>
            </a:r>
            <a:r>
              <a:rPr lang="en"/>
              <a:t>útiles</a:t>
            </a:r>
            <a:r>
              <a:rPr lang="en"/>
              <a:t> para predecir el resultado del combate.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Exploración de los diversos algoritmos orientados a Machine Learning.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Por lo estudiado, podemos concluir que las variables entre sí, no tienen correlaciones altas, lo cual tiene sentido, ya que se evitan características repetidas en los pokemon</a:t>
            </a:r>
            <a:endParaRPr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3" name="Google Shape;8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875" y="2472075"/>
            <a:ext cx="1732051" cy="18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4"/>
          <p:cNvSpPr txBox="1"/>
          <p:nvPr>
            <p:ph type="title"/>
          </p:nvPr>
        </p:nvSpPr>
        <p:spPr>
          <a:xfrm>
            <a:off x="1073713" y="650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de los algoritmos para la predicción de ganador</a:t>
            </a:r>
            <a:endParaRPr/>
          </a:p>
        </p:txBody>
      </p:sp>
      <p:graphicFrame>
        <p:nvGraphicFramePr>
          <p:cNvPr id="869" name="Google Shape;869;p54"/>
          <p:cNvGraphicFramePr/>
          <p:nvPr/>
        </p:nvGraphicFramePr>
        <p:xfrm>
          <a:off x="700838" y="16908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{DAABA0E1-256B-4CFF-95FD-EB37D816DBEA}</a:tableStyleId>
              </a:tblPr>
              <a:tblGrid>
                <a:gridCol w="2027000"/>
                <a:gridCol w="1685600"/>
                <a:gridCol w="1927600"/>
                <a:gridCol w="2102100"/>
              </a:tblGrid>
              <a:tr h="6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Objetivo/Algoritmo</a:t>
                      </a: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Árboles </a:t>
                      </a:r>
                      <a:endParaRPr b="1" sz="11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</a:t>
                      </a:r>
                      <a:endParaRPr b="1" sz="11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Vector Machine</a:t>
                      </a:r>
                      <a:endParaRPr b="1" sz="11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82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Predecir el ganador (Atributos de ataque)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91.23%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94.08%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89.9%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Predecir el ganador (Tipos de Pokemon)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63.63%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64.59%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67.16%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7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Predecir el ganador (Todos los datos)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92.5633%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93.23%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89.23%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0" name="Google Shape;870;p5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54"/>
          <p:cNvSpPr txBox="1"/>
          <p:nvPr/>
        </p:nvSpPr>
        <p:spPr>
          <a:xfrm>
            <a:off x="2078850" y="96225"/>
            <a:ext cx="49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COMPROBACIÓN DE RESULTADOS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/>
          <p:cNvSpPr txBox="1"/>
          <p:nvPr>
            <p:ph idx="4294967295" type="ctrTitle"/>
          </p:nvPr>
        </p:nvSpPr>
        <p:spPr>
          <a:xfrm>
            <a:off x="1275150" y="14088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GRACIAS</a:t>
            </a:r>
            <a:r>
              <a:rPr lang="en" sz="10000"/>
              <a:t>!</a:t>
            </a:r>
            <a:endParaRPr sz="10000"/>
          </a:p>
        </p:txBody>
      </p:sp>
      <p:sp>
        <p:nvSpPr>
          <p:cNvPr id="877" name="Google Shape;877;p55"/>
          <p:cNvSpPr txBox="1"/>
          <p:nvPr>
            <p:ph idx="4294967295" type="subTitle"/>
          </p:nvPr>
        </p:nvSpPr>
        <p:spPr>
          <a:xfrm>
            <a:off x="1275150" y="2702924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¿</a:t>
            </a:r>
            <a:r>
              <a:rPr b="1" lang="en" sz="3600"/>
              <a:t>Alguna pregunta?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878" name="Google Shape;878;p5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"/>
          <p:cNvSpPr txBox="1"/>
          <p:nvPr>
            <p:ph type="title"/>
          </p:nvPr>
        </p:nvSpPr>
        <p:spPr>
          <a:xfrm>
            <a:off x="1047750" y="3629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elegimos Pokemon?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5" name="Google Shape;505;p17"/>
          <p:cNvSpPr txBox="1"/>
          <p:nvPr>
            <p:ph idx="1" type="body"/>
          </p:nvPr>
        </p:nvSpPr>
        <p:spPr>
          <a:xfrm>
            <a:off x="1047750" y="1349800"/>
            <a:ext cx="69966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Es muy conocido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Es un</a:t>
            </a:r>
            <a:r>
              <a:rPr lang="en"/>
              <a:t> </a:t>
            </a:r>
            <a:r>
              <a:rPr lang="en"/>
              <a:t>concepto original y divertido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Había opciones interesantes de datasets, y tenían buena  calidad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8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a resolver</a:t>
            </a:r>
            <a:endParaRPr/>
          </a:p>
        </p:txBody>
      </p:sp>
      <p:sp>
        <p:nvSpPr>
          <p:cNvPr id="512" name="Google Shape;512;p18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513" name="Google Shape;513;p1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14" name="Google Shape;514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5" y="3241850"/>
            <a:ext cx="2474474" cy="16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 podemos utilizar las predicciones?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1" name="Google Shape;521;p19"/>
          <p:cNvSpPr txBox="1"/>
          <p:nvPr>
            <p:ph idx="1" type="body"/>
          </p:nvPr>
        </p:nvSpPr>
        <p:spPr>
          <a:xfrm>
            <a:off x="1075850" y="1540175"/>
            <a:ext cx="6996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Ver la relación entre estadísticas de Pokémon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Ver qué </a:t>
            </a:r>
            <a:r>
              <a:rPr lang="en"/>
              <a:t>Pokémon</a:t>
            </a:r>
            <a:r>
              <a:rPr lang="en"/>
              <a:t> gana un enfrentamiento directo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Ver de qué estadísticas son claves para ganar un combate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 a seguir</a:t>
            </a:r>
            <a:endParaRPr/>
          </a:p>
        </p:txBody>
      </p:sp>
      <p:sp>
        <p:nvSpPr>
          <p:cNvPr id="528" name="Google Shape;528;p20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¿Cómo?</a:t>
            </a:r>
            <a:endParaRPr/>
          </a:p>
        </p:txBody>
      </p:sp>
      <p:sp>
        <p:nvSpPr>
          <p:cNvPr id="529" name="Google Shape;529;p20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30" name="Google Shape;530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9125"/>
            <a:ext cx="3311525" cy="14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</a:t>
            </a:r>
            <a:endParaRPr/>
          </a:p>
        </p:txBody>
      </p:sp>
      <p:sp>
        <p:nvSpPr>
          <p:cNvPr id="537" name="Google Shape;537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2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41" name="Google Shape;541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43" name="Google Shape;543;p2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44" name="Google Shape;544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46" name="Google Shape;546;p2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47" name="Google Shape;547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49" name="Google Shape;549;p2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50" name="Google Shape;550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52" name="Google Shape;552;p2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53" name="Google Shape;553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55" name="Google Shape;555;p2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56" name="Google Shape;556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58" name="Google Shape;558;p2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Descarga de la base de datos en csv de Kaggle.com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2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Normalización de los datos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2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Comprobación de resultados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Google Shape;561;p2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Importación de los datos, limpieza y procesado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2" name="Google Shape;562;p2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Entrenamiento del algoritmo seleccionado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2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Generar gráficos y tablas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